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7"/>
  </p:notesMasterIdLst>
  <p:handoutMasterIdLst>
    <p:handoutMasterId r:id="rId18"/>
  </p:handoutMasterIdLst>
  <p:sldIdLst>
    <p:sldId id="1104" r:id="rId2"/>
    <p:sldId id="1217" r:id="rId3"/>
    <p:sldId id="1218" r:id="rId4"/>
    <p:sldId id="1219" r:id="rId5"/>
    <p:sldId id="1220" r:id="rId6"/>
    <p:sldId id="1233" r:id="rId7"/>
    <p:sldId id="1225" r:id="rId8"/>
    <p:sldId id="1224" r:id="rId9"/>
    <p:sldId id="1223" r:id="rId10"/>
    <p:sldId id="1229" r:id="rId11"/>
    <p:sldId id="1232" r:id="rId12"/>
    <p:sldId id="1226" r:id="rId13"/>
    <p:sldId id="1227" r:id="rId14"/>
    <p:sldId id="1228" r:id="rId15"/>
    <p:sldId id="1222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1104"/>
            <p14:sldId id="1217"/>
            <p14:sldId id="1218"/>
            <p14:sldId id="1219"/>
            <p14:sldId id="1220"/>
            <p14:sldId id="1233"/>
            <p14:sldId id="1225"/>
            <p14:sldId id="1224"/>
            <p14:sldId id="1223"/>
            <p14:sldId id="1229"/>
            <p14:sldId id="1232"/>
            <p14:sldId id="1226"/>
            <p14:sldId id="1227"/>
            <p14:sldId id="1228"/>
            <p14:sldId id="12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7C2C"/>
    <a:srgbClr val="AADB1E"/>
    <a:srgbClr val="6DB33F"/>
    <a:srgbClr val="006990"/>
    <a:srgbClr val="E6E6E6"/>
    <a:srgbClr val="7F35AB"/>
    <a:srgbClr val="7636AE"/>
    <a:srgbClr val="264088"/>
    <a:srgbClr val="B3B3B3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7" autoAdjust="0"/>
    <p:restoredTop sz="70799" autoAdjust="0"/>
  </p:normalViewPr>
  <p:slideViewPr>
    <p:cSldViewPr snapToGrid="0">
      <p:cViewPr varScale="1">
        <p:scale>
          <a:sx n="72" d="100"/>
          <a:sy n="72" d="100"/>
        </p:scale>
        <p:origin x="2064" y="208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6396"/>
    </p:cViewPr>
  </p:sorterViewPr>
  <p:notesViewPr>
    <p:cSldViewPr snapToGrid="0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Mazur" userId="9b876183-3b5b-4ac6-8ac9-1ba72b986a65" providerId="ADAL" clId="{96EECE76-D916-0E44-9D77-8EC96A74DD4D}"/>
    <pc:docChg chg="modSld">
      <pc:chgData name="Dave Mazur" userId="9b876183-3b5b-4ac6-8ac9-1ba72b986a65" providerId="ADAL" clId="{96EECE76-D916-0E44-9D77-8EC96A74DD4D}" dt="2021-05-05T17:19:47.433" v="0" actId="1036"/>
      <pc:docMkLst>
        <pc:docMk/>
      </pc:docMkLst>
      <pc:sldChg chg="modSp mod">
        <pc:chgData name="Dave Mazur" userId="9b876183-3b5b-4ac6-8ac9-1ba72b986a65" providerId="ADAL" clId="{96EECE76-D916-0E44-9D77-8EC96A74DD4D}" dt="2021-05-05T17:19:47.433" v="0" actId="1036"/>
        <pc:sldMkLst>
          <pc:docMk/>
          <pc:sldMk cId="2679053740" sldId="1228"/>
        </pc:sldMkLst>
        <pc:picChg chg="mod">
          <ac:chgData name="Dave Mazur" userId="9b876183-3b5b-4ac6-8ac9-1ba72b986a65" providerId="ADAL" clId="{96EECE76-D916-0E44-9D77-8EC96A74DD4D}" dt="2021-05-05T17:19:47.433" v="0" actId="1036"/>
          <ac:picMkLst>
            <pc:docMk/>
            <pc:sldMk cId="2679053740" sldId="1228"/>
            <ac:picMk id="7" creationId="{390110B1-F50C-044B-8B12-46D83595C06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6/10/21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6/10/21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8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Formerly </a:t>
            </a:r>
            <a:r>
              <a:rPr lang="en-US" dirty="0" err="1"/>
              <a:t>Heptio</a:t>
            </a:r>
            <a:r>
              <a:rPr lang="en-US" dirty="0"/>
              <a:t> Ark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an awesome name for a disaster recovery product.  Think about it, Noah was </a:t>
            </a:r>
            <a:r>
              <a:rPr lang="en-US" dirty="0" err="1"/>
              <a:t>kinda</a:t>
            </a:r>
            <a:r>
              <a:rPr lang="en-US" dirty="0"/>
              <a:t> the first disaster recovery specialist. 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Someone came to Noah and said “</a:t>
            </a:r>
            <a:r>
              <a:rPr lang="en-US" dirty="0" err="1"/>
              <a:t>yo</a:t>
            </a:r>
            <a:r>
              <a:rPr lang="en-US" dirty="0"/>
              <a:t>!  The weather report shows a big storm brewing!”. 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Noah says “we must prepare!”  Build me an ark!  Oh, and by the way line up two of every living creature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Everyone climbs aboard the ark, weathers the storm and disembarks.  The first backup and recovery!</a:t>
            </a:r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Contrast that to the name </a:t>
            </a:r>
            <a:r>
              <a:rPr lang="en-US" dirty="0" err="1"/>
              <a:t>velero</a:t>
            </a:r>
            <a:r>
              <a:rPr lang="en-US" dirty="0"/>
              <a:t>.  Probably named by a marketing person looking at a book of computer generated names.  The name derives from </a:t>
            </a:r>
            <a:r>
              <a:rPr lang="en-US" dirty="0" err="1"/>
              <a:t>spanish</a:t>
            </a:r>
            <a:r>
              <a:rPr lang="en-US" dirty="0"/>
              <a:t> “sailing ship”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Funded by </a:t>
            </a:r>
            <a:r>
              <a:rPr lang="en-US" dirty="0" err="1"/>
              <a:t>vmware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Maintained by the OSS Team in the MAPBU at </a:t>
            </a:r>
            <a:r>
              <a:rPr lang="en-US" dirty="0" err="1"/>
              <a:t>vmware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Why is this important?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Velero</a:t>
            </a:r>
            <a:r>
              <a:rPr lang="en-US" dirty="0"/>
              <a:t> is included in </a:t>
            </a:r>
            <a:r>
              <a:rPr lang="en-US" dirty="0" err="1"/>
              <a:t>tanzu</a:t>
            </a:r>
            <a:r>
              <a:rPr lang="en-US" dirty="0"/>
              <a:t> basic, std and soon advanced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Your customers have access to </a:t>
            </a:r>
            <a:r>
              <a:rPr lang="en-US" dirty="0" err="1"/>
              <a:t>velero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1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1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Backup resources and volumes for an entire cluster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Or part of a cluster by using namespaces or label selectors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Can schedule backups to run automatically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Can configure pre and post backup hooks to perform custom operations before and after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velero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backups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Uploads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tarball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 of k8s objects into cloud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Can restore a filtered subset of objects and persistent volumes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01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9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8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2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8647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56" r:id="rId19"/>
    <p:sldLayoutId id="2147483957" r:id="rId20"/>
    <p:sldLayoutId id="2147483958" r:id="rId21"/>
    <p:sldLayoutId id="2147483959" r:id="rId22"/>
    <p:sldLayoutId id="2147483960" r:id="rId23"/>
    <p:sldLayoutId id="2147483961" r:id="rId24"/>
    <p:sldLayoutId id="2147483962" r:id="rId25"/>
    <p:sldLayoutId id="2147483963" r:id="rId26"/>
    <p:sldLayoutId id="2147483964" r:id="rId27"/>
    <p:sldLayoutId id="2147483965" r:id="rId28"/>
    <p:sldLayoutId id="2147483966" r:id="rId29"/>
    <p:sldLayoutId id="2147483967" r:id="rId30"/>
    <p:sldLayoutId id="2147483968" r:id="rId31"/>
    <p:sldLayoutId id="2147483969" r:id="rId32"/>
    <p:sldLayoutId id="2147483970" r:id="rId33"/>
    <p:sldLayoutId id="2147483971" r:id="rId34"/>
    <p:sldLayoutId id="2147483972" r:id="rId35"/>
    <p:sldLayoutId id="2147483973" r:id="rId36"/>
    <p:sldLayoutId id="2147483974" r:id="rId37"/>
    <p:sldLayoutId id="2147483975" r:id="rId38"/>
    <p:sldLayoutId id="2147483976" r:id="rId39"/>
    <p:sldLayoutId id="2147483977" r:id="rId40"/>
    <p:sldLayoutId id="2147483978" r:id="rId41"/>
    <p:sldLayoutId id="2147483979" r:id="rId42"/>
    <p:sldLayoutId id="2147483980" r:id="rId43"/>
    <p:sldLayoutId id="2147483981" r:id="rId44"/>
    <p:sldLayoutId id="2147483982" r:id="rId45"/>
    <p:sldLayoutId id="2147483983" r:id="rId46"/>
    <p:sldLayoutId id="2147483984" r:id="rId47"/>
    <p:sldLayoutId id="2147483985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oharbor.io/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projectvelero@googlegroups.com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velero for Kubernetes Backup/Restore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D3D73F-7BC1-42DA-A44F-A1946C37576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TAM 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B2B52-99C3-4EA1-911E-A03661CD7A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Amit Rathod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June, 2021</a:t>
            </a:r>
          </a:p>
        </p:txBody>
      </p:sp>
    </p:spTree>
    <p:extLst>
      <p:ext uri="{BB962C8B-B14F-4D97-AF65-F5344CB8AC3E}">
        <p14:creationId xmlns:p14="http://schemas.microsoft.com/office/powerpoint/2010/main" val="177724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C0E12B-5F46-2742-BE4E-9D10F5C458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006435"/>
            <a:ext cx="10972800" cy="4572000"/>
          </a:xfrm>
        </p:spPr>
        <p:txBody>
          <a:bodyPr/>
          <a:lstStyle/>
          <a:p>
            <a:r>
              <a:rPr lang="en-US" dirty="0"/>
              <a:t>- brew install </a:t>
            </a:r>
            <a:r>
              <a:rPr lang="en-US" dirty="0" err="1"/>
              <a:t>velero</a:t>
            </a:r>
            <a:r>
              <a:rPr lang="en-US" dirty="0"/>
              <a:t> 	</a:t>
            </a:r>
          </a:p>
          <a:p>
            <a:pPr lvl="1"/>
            <a:r>
              <a:rPr lang="en-US" dirty="0"/>
              <a:t>Installs client on Mac OSX</a:t>
            </a:r>
          </a:p>
          <a:p>
            <a:r>
              <a:rPr lang="en-US" dirty="0"/>
              <a:t>- </a:t>
            </a:r>
            <a:r>
              <a:rPr lang="en-US" dirty="0" err="1"/>
              <a:t>velero</a:t>
            </a:r>
            <a:r>
              <a:rPr lang="en-US" dirty="0"/>
              <a:t> version</a:t>
            </a:r>
          </a:p>
          <a:p>
            <a:r>
              <a:rPr lang="en-US" dirty="0"/>
              <a:t>- </a:t>
            </a:r>
            <a:r>
              <a:rPr lang="en-US" dirty="0" err="1"/>
              <a:t>velero</a:t>
            </a:r>
            <a:r>
              <a:rPr lang="en-US" dirty="0"/>
              <a:t> install</a:t>
            </a:r>
          </a:p>
          <a:p>
            <a:r>
              <a:rPr lang="en-US" dirty="0"/>
              <a:t>- </a:t>
            </a:r>
            <a:r>
              <a:rPr lang="en-US" dirty="0" err="1"/>
              <a:t>velero</a:t>
            </a:r>
            <a:r>
              <a:rPr lang="en-US" dirty="0"/>
              <a:t> plugin add</a:t>
            </a:r>
          </a:p>
          <a:p>
            <a:r>
              <a:rPr lang="en-US" dirty="0"/>
              <a:t>- </a:t>
            </a:r>
            <a:r>
              <a:rPr lang="en-US" dirty="0" err="1"/>
              <a:t>velero</a:t>
            </a:r>
            <a:r>
              <a:rPr lang="en-US" dirty="0"/>
              <a:t> backup create</a:t>
            </a:r>
          </a:p>
          <a:p>
            <a:r>
              <a:rPr lang="en-US" dirty="0"/>
              <a:t>- </a:t>
            </a:r>
            <a:r>
              <a:rPr lang="en-US" dirty="0" err="1"/>
              <a:t>velero</a:t>
            </a:r>
            <a:r>
              <a:rPr lang="en-US" dirty="0"/>
              <a:t> restore create –from-backup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4A6ADC-A44C-1343-8EA4-9C21E2B7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4906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BA2D6C-B469-2646-BAAB-91F6B2E5BD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3911" y="2671948"/>
            <a:ext cx="10972800" cy="3043052"/>
          </a:xfrm>
        </p:spPr>
        <p:txBody>
          <a:bodyPr/>
          <a:lstStyle/>
          <a:p>
            <a:r>
              <a:rPr lang="en-US" dirty="0"/>
              <a:t>- You backup one environment and restore onto another after making changes to the manifests. </a:t>
            </a:r>
          </a:p>
          <a:p>
            <a:r>
              <a:rPr lang="en-US" dirty="0"/>
              <a:t>- OpenShift, Rancher, and other Kubernetes distributions include their own custom features that are not part of the core Kubernetes platform</a:t>
            </a:r>
          </a:p>
          <a:p>
            <a:r>
              <a:rPr lang="en-US" dirty="0"/>
              <a:t>- However, </a:t>
            </a:r>
            <a:r>
              <a:rPr lang="en-US" dirty="0" err="1"/>
              <a:t>Velero</a:t>
            </a:r>
            <a:r>
              <a:rPr lang="en-US" dirty="0"/>
              <a:t> has a plugin model which allows you to programmatically convert from one distribution to another</a:t>
            </a:r>
          </a:p>
          <a:p>
            <a:pPr lvl="1"/>
            <a:r>
              <a:rPr lang="en-US" dirty="0"/>
              <a:t>I.e.  OpenShift/Rancher/</a:t>
            </a:r>
            <a:r>
              <a:rPr lang="en-US" dirty="0" err="1"/>
              <a:t>TKGi</a:t>
            </a:r>
            <a:r>
              <a:rPr lang="en-US" dirty="0"/>
              <a:t> to TKG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892068-E955-1B45-BAE4-16763AC5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DCE79-563F-B94F-8930-46D20197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34" y="291770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6E39-BAE2-104C-B5F4-D84FB815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842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1634F-0D6E-6B47-97C1-F5BA6686B4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877" y="3293491"/>
            <a:ext cx="10972800" cy="2953988"/>
          </a:xfrm>
        </p:spPr>
        <p:txBody>
          <a:bodyPr/>
          <a:lstStyle/>
          <a:p>
            <a:r>
              <a:rPr lang="en-US" dirty="0">
                <a:hlinkClick r:id="rId2"/>
              </a:rPr>
              <a:t>- https://goharbor.io</a:t>
            </a:r>
            <a:endParaRPr lang="en-US" dirty="0"/>
          </a:p>
          <a:p>
            <a:r>
              <a:rPr lang="en-US" dirty="0"/>
              <a:t>- Open source image registry project that originated at VMware in 2014</a:t>
            </a:r>
          </a:p>
          <a:p>
            <a:r>
              <a:rPr lang="en-US" dirty="0"/>
              <a:t>- On-prem version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cormachogan.com</a:t>
            </a:r>
            <a:r>
              <a:rPr lang="en-US" dirty="0"/>
              <a:t>/2020/12/01/deploying-harbor-v2-1-0-step-by-step/</a:t>
            </a:r>
          </a:p>
          <a:p>
            <a:r>
              <a:rPr lang="en-US" dirty="0"/>
              <a:t>- SaaS version(s)</a:t>
            </a:r>
          </a:p>
          <a:p>
            <a:pPr lvl="1"/>
            <a:r>
              <a:rPr lang="en-US" dirty="0" err="1"/>
              <a:t>Projects.registry.vmware.com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4B98E8-84BB-E04C-ADF3-D2B955C4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Harbor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62203-947A-7A47-89ED-A92B44FF5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7" y="793750"/>
            <a:ext cx="7961603" cy="24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973EA3-BBEE-E647-A77A-20D71060FC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9809" y="1143000"/>
            <a:ext cx="5071776" cy="4572000"/>
          </a:xfrm>
        </p:spPr>
        <p:txBody>
          <a:bodyPr/>
          <a:lstStyle/>
          <a:p>
            <a:r>
              <a:rPr lang="en-US" dirty="0"/>
              <a:t>- https://</a:t>
            </a:r>
            <a:r>
              <a:rPr lang="en-US" dirty="0" err="1"/>
              <a:t>min.io</a:t>
            </a:r>
            <a:r>
              <a:rPr lang="en-US" dirty="0"/>
              <a:t> </a:t>
            </a:r>
          </a:p>
          <a:p>
            <a:r>
              <a:rPr lang="en-US" dirty="0"/>
              <a:t>- Kubernetes open source object store</a:t>
            </a:r>
          </a:p>
          <a:p>
            <a:r>
              <a:rPr lang="en-US" dirty="0"/>
              <a:t>- Can be used in place of AWS S3</a:t>
            </a:r>
          </a:p>
          <a:p>
            <a:r>
              <a:rPr lang="en-US" dirty="0"/>
              <a:t>- Tie object store to a local directory on your laptop</a:t>
            </a:r>
          </a:p>
          <a:p>
            <a:r>
              <a:rPr lang="en-US" dirty="0"/>
              <a:t>- Can backup/restore with </a:t>
            </a:r>
            <a:r>
              <a:rPr lang="en-US" dirty="0" err="1"/>
              <a:t>Velero</a:t>
            </a:r>
            <a:endParaRPr lang="en-US" dirty="0"/>
          </a:p>
          <a:p>
            <a:r>
              <a:rPr lang="en-US" dirty="0"/>
              <a:t>- Very simple to install and run</a:t>
            </a:r>
          </a:p>
          <a:p>
            <a:pPr lvl="1"/>
            <a:r>
              <a:rPr lang="en-US" dirty="0"/>
              <a:t>Brew install </a:t>
            </a:r>
            <a:r>
              <a:rPr lang="en-US" dirty="0" err="1"/>
              <a:t>minio</a:t>
            </a:r>
            <a:r>
              <a:rPr lang="en-US" dirty="0"/>
              <a:t>/stable/</a:t>
            </a:r>
            <a:r>
              <a:rPr lang="en-US" dirty="0" err="1"/>
              <a:t>minio</a:t>
            </a:r>
            <a:endParaRPr lang="en-US" dirty="0"/>
          </a:p>
          <a:p>
            <a:pPr lvl="1"/>
            <a:r>
              <a:rPr lang="en-US" dirty="0" err="1"/>
              <a:t>Minio</a:t>
            </a:r>
            <a:r>
              <a:rPr lang="en-US" dirty="0"/>
              <a:t> server /data</a:t>
            </a:r>
          </a:p>
          <a:p>
            <a:pPr indent="-184150">
              <a:buNone/>
            </a:pPr>
            <a:r>
              <a:rPr lang="en-US" dirty="0"/>
              <a:t>- Uses “AWS” style credentials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CD7184-0BD8-3D47-BCAE-E3EA86E0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0110B1-F50C-044B-8B12-46D83595C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85" y="1156063"/>
            <a:ext cx="58374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542A04-DB0F-AE4F-BFAB-C35AEF97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08BB3-5CA7-AB44-A0FF-E09BD7D31225}"/>
              </a:ext>
            </a:extLst>
          </p:cNvPr>
          <p:cNvSpPr txBox="1"/>
          <p:nvPr/>
        </p:nvSpPr>
        <p:spPr>
          <a:xfrm>
            <a:off x="579809" y="1009402"/>
            <a:ext cx="5873403" cy="523220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velero.io</a:t>
            </a: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https://</a:t>
            </a:r>
            <a:r>
              <a:rPr lang="en-US" dirty="0" err="1">
                <a:solidFill>
                  <a:schemeClr val="tx2"/>
                </a:solidFill>
              </a:rPr>
              <a:t>github.com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vmware-tanzu</a:t>
            </a:r>
            <a:r>
              <a:rPr lang="en-US" dirty="0">
                <a:solidFill>
                  <a:schemeClr val="tx2"/>
                </a:solidFill>
              </a:rPr>
              <a:t>/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Kubernetes Slack channel:  #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VMware Slack channel:  #project-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Mailing list:  </a:t>
            </a:r>
            <a:r>
              <a:rPr lang="en-US" dirty="0">
                <a:solidFill>
                  <a:srgbClr val="00699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projectvelero@googlegroups.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Community Call:  Tuesday’s 12pm EST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Office Hours:  Every 4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Thursday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Developers Guide to 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:  </a:t>
            </a:r>
            <a:r>
              <a:rPr lang="en-US" dirty="0" err="1">
                <a:solidFill>
                  <a:schemeClr val="tx2"/>
                </a:solidFill>
              </a:rPr>
              <a:t>dmmazur.blogspot.com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CE57B-7169-4C42-9F6B-98FA5804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365661"/>
            <a:ext cx="5496149" cy="24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FF1DCF-42B9-6047-9E5A-DDC9F78B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Project </a:t>
            </a:r>
            <a:r>
              <a:rPr lang="en-US" dirty="0" err="1"/>
              <a:t>Velero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45944-927B-644C-B5BE-DCCF2A81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4" y="1358900"/>
            <a:ext cx="8135938" cy="48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8CB2D9-81BD-864F-B313-F6BF982D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Velero</a:t>
            </a:r>
            <a:r>
              <a:rPr lang="en-US" dirty="0"/>
              <a:t> Use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52B50-57B4-DD40-8538-E3AE39E8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20" y="1636987"/>
            <a:ext cx="9227466" cy="44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A8BD10-B11B-9A4F-A66E-CBA67642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Velero</a:t>
            </a:r>
            <a:r>
              <a:rPr lang="en-US" dirty="0"/>
              <a:t> Use Case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AB32C-9CC2-C940-B997-6E666BDAA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79" y="1128157"/>
            <a:ext cx="8081665" cy="513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7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900C1-C004-744D-8ED7-F96B4B17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Velero</a:t>
            </a:r>
            <a:r>
              <a:rPr lang="en-US" dirty="0"/>
              <a:t>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BC36C-CAE9-8E4C-BAE8-EC3A2D792066}"/>
              </a:ext>
            </a:extLst>
          </p:cNvPr>
          <p:cNvSpPr txBox="1"/>
          <p:nvPr/>
        </p:nvSpPr>
        <p:spPr>
          <a:xfrm>
            <a:off x="579810" y="1365662"/>
            <a:ext cx="5904118" cy="46935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Backup and restore of Kubernetes objects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Uses Kubernetes Discovery API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Backups are stored in cloud object storage (i.e. AWS S3)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schedule backups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Can backup entire cluster or choose namespaces and/or labels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Metropolis" panose="00000500000000000000" pitchFamily="50" charset="0"/>
              </a:rPr>
              <a:t>Uploads a </a:t>
            </a:r>
            <a:r>
              <a:rPr lang="en-US" sz="2000" dirty="0" err="1">
                <a:solidFill>
                  <a:schemeClr val="tx2"/>
                </a:solidFill>
                <a:latin typeface="Metropolis" panose="00000500000000000000" pitchFamily="50" charset="0"/>
              </a:rPr>
              <a:t>tarball</a:t>
            </a:r>
            <a:r>
              <a:rPr lang="en-US" sz="2000" dirty="0">
                <a:solidFill>
                  <a:schemeClr val="tx2"/>
                </a:solidFill>
                <a:latin typeface="Metropolis" panose="00000500000000000000" pitchFamily="50" charset="0"/>
              </a:rPr>
              <a:t> of k8s objects into cloud storage in JSON format</a:t>
            </a:r>
          </a:p>
          <a:p>
            <a:pPr lvl="1"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Backup and restore persistent volumes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Uses cloud provider snapshot APIs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Restic</a:t>
            </a:r>
            <a:r>
              <a:rPr lang="en-US" sz="2000" dirty="0">
                <a:solidFill>
                  <a:schemeClr val="tx2"/>
                </a:solidFill>
              </a:rPr>
              <a:t> support for file system backups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42A87-F451-9842-B967-01F42775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053" y="1365662"/>
            <a:ext cx="28321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8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F5EE08-5C21-6E4C-B5C6-41DFC88FF0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8013" y="957943"/>
            <a:ext cx="10972800" cy="5240976"/>
          </a:xfrm>
        </p:spPr>
        <p:txBody>
          <a:bodyPr/>
          <a:lstStyle/>
          <a:p>
            <a:pPr fontAlgn="ctr"/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Backup resources and volumes for an entire cluster</a:t>
            </a:r>
          </a:p>
          <a:p>
            <a:pPr fontAlgn="ctr"/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Or part of a cluster by using namespaces or label selectors</a:t>
            </a:r>
          </a:p>
          <a:p>
            <a:pPr fontAlgn="ctr"/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Can schedule backups to run automatically</a:t>
            </a:r>
          </a:p>
          <a:p>
            <a:pPr fontAlgn="ctr"/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Can configure pre and post backup hooks to perform custom operations before and after the </a:t>
            </a:r>
            <a:r>
              <a:rPr lang="en-US" dirty="0" err="1">
                <a:solidFill>
                  <a:schemeClr val="tx1"/>
                </a:solidFill>
                <a:latin typeface="Metropolis" panose="00000500000000000000" pitchFamily="50" charset="0"/>
              </a:rPr>
              <a:t>velero</a:t>
            </a:r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 backups</a:t>
            </a: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Uploads a </a:t>
            </a:r>
            <a:r>
              <a:rPr lang="en-US" dirty="0" err="1">
                <a:solidFill>
                  <a:schemeClr val="tx1"/>
                </a:solidFill>
                <a:latin typeface="Metropolis" panose="00000500000000000000" pitchFamily="50" charset="0"/>
              </a:rPr>
              <a:t>tarball</a:t>
            </a:r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 of k8s objects into cloud storage</a:t>
            </a: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endParaRPr lang="en-US" dirty="0">
              <a:solidFill>
                <a:schemeClr val="tx1"/>
              </a:solidFill>
              <a:latin typeface="Metropolis" panose="00000500000000000000" pitchFamily="50" charset="0"/>
            </a:endParaRPr>
          </a:p>
          <a:p>
            <a:pPr lvl="0">
              <a:spcBef>
                <a:spcPts val="0"/>
              </a:spcBef>
              <a:buClrTx/>
              <a:buSzTx/>
              <a:buNone/>
              <a:defRPr/>
            </a:pPr>
            <a:r>
              <a:rPr lang="en-US" dirty="0">
                <a:solidFill>
                  <a:schemeClr val="tx1"/>
                </a:solidFill>
                <a:latin typeface="Metropolis" panose="00000500000000000000" pitchFamily="50" charset="0"/>
              </a:rPr>
              <a:t>Can restore a filtered subset of objects and persistent volumes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E5E73D-2F49-DB44-A380-CAA5318B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(cont.)</a:t>
            </a:r>
          </a:p>
        </p:txBody>
      </p:sp>
      <p:pic>
        <p:nvPicPr>
          <p:cNvPr id="1026" name="Picture 2" descr="Exclude Specific Items from Backup &#10;It is possible to exclude individual items from being backed up, even if they match the &#10;resource/namespace/label selectors defined in the backup spec, TO do this, label the item as &#10;follows: &#10;kubectl, label. - &#10;n NAMESPACE&gt; &#10;vetero. io/exclude-t rom—backup true ">
            <a:extLst>
              <a:ext uri="{FF2B5EF4-FFF2-40B4-BE49-F238E27FC236}">
                <a16:creationId xmlns:a16="http://schemas.microsoft.com/office/drawing/2014/main" id="{D1D49ADD-F766-A541-B8E5-BCC921E24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4500748"/>
            <a:ext cx="7493000" cy="18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47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6F86C3-8A3D-8F4A-9D55-FA2763FA00C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6271183" cy="4572000"/>
          </a:xfrm>
        </p:spPr>
        <p:txBody>
          <a:bodyPr/>
          <a:lstStyle/>
          <a:p>
            <a:pPr marL="457200" lvl="0" indent="-317500">
              <a:spcBef>
                <a:spcPts val="1100"/>
              </a:spcBef>
              <a:buSzPts val="1400"/>
              <a:buChar char="-"/>
            </a:pPr>
            <a:r>
              <a:rPr lang="en-US" dirty="0"/>
              <a:t>Not all storage providers have a </a:t>
            </a:r>
            <a:r>
              <a:rPr lang="en-US" dirty="0" err="1"/>
              <a:t>Velero</a:t>
            </a:r>
            <a:r>
              <a:rPr lang="en-US" dirty="0"/>
              <a:t> plugin</a:t>
            </a:r>
          </a:p>
          <a:p>
            <a:pPr marL="457200" lvl="0" indent="-317500">
              <a:spcBef>
                <a:spcPts val="1100"/>
              </a:spcBef>
              <a:buSzPts val="1400"/>
              <a:buChar char="-"/>
            </a:pPr>
            <a:endParaRPr lang="en-US" dirty="0"/>
          </a:p>
          <a:p>
            <a:pPr marL="457200" lvl="0" indent="-317500">
              <a:spcBef>
                <a:spcPts val="0"/>
              </a:spcBef>
              <a:buSzPts val="1400"/>
              <a:buChar char="-"/>
            </a:pPr>
            <a:r>
              <a:rPr lang="en-US" dirty="0" err="1"/>
              <a:t>Velero</a:t>
            </a:r>
            <a:r>
              <a:rPr lang="en-US" dirty="0"/>
              <a:t> has support for </a:t>
            </a:r>
            <a:r>
              <a:rPr lang="en-US" dirty="0" err="1"/>
              <a:t>Restic</a:t>
            </a:r>
            <a:r>
              <a:rPr lang="en-US" dirty="0"/>
              <a:t>, an open source tool that backs up the filesystem</a:t>
            </a:r>
          </a:p>
          <a:p>
            <a:pPr marL="914400" lvl="0" indent="-317500">
              <a:spcBef>
                <a:spcPts val="0"/>
              </a:spcBef>
              <a:buSzPts val="1400"/>
              <a:buChar char="-"/>
            </a:pPr>
            <a:r>
              <a:rPr lang="en-US" dirty="0"/>
              <a:t>Deployed as a </a:t>
            </a:r>
            <a:r>
              <a:rPr lang="en-US" dirty="0" err="1"/>
              <a:t>DaemonSet</a:t>
            </a:r>
            <a:r>
              <a:rPr lang="en-US" dirty="0"/>
              <a:t>, each </a:t>
            </a:r>
            <a:r>
              <a:rPr lang="en-US" dirty="0" err="1"/>
              <a:t>Restic</a:t>
            </a:r>
            <a:r>
              <a:rPr lang="en-US" dirty="0"/>
              <a:t> pod accesses the volumes via </a:t>
            </a:r>
            <a:r>
              <a:rPr lang="en-US" dirty="0" err="1"/>
              <a:t>hostPath</a:t>
            </a:r>
            <a:endParaRPr lang="en-US" dirty="0"/>
          </a:p>
          <a:p>
            <a:pPr marL="914400" lvl="0" indent="-317500">
              <a:spcBef>
                <a:spcPts val="0"/>
              </a:spcBef>
              <a:buSzPts val="1400"/>
              <a:buChar char="-"/>
            </a:pPr>
            <a:r>
              <a:rPr lang="en-US" dirty="0" err="1"/>
              <a:t>Restic</a:t>
            </a:r>
            <a:r>
              <a:rPr lang="en-US" dirty="0"/>
              <a:t> repositories are stored in the object storage that </a:t>
            </a:r>
            <a:r>
              <a:rPr lang="en-US" dirty="0" err="1"/>
              <a:t>Velero</a:t>
            </a:r>
            <a:r>
              <a:rPr lang="en-US" dirty="0"/>
              <a:t> uses for metadata storage</a:t>
            </a:r>
          </a:p>
          <a:p>
            <a:pPr marL="914400" lvl="0" indent="-317500">
              <a:spcBef>
                <a:spcPts val="0"/>
              </a:spcBef>
              <a:buSzPts val="1400"/>
              <a:buChar char="-"/>
            </a:pPr>
            <a:endParaRPr lang="en-US" dirty="0"/>
          </a:p>
          <a:p>
            <a:pPr marL="457200" lvl="0" indent="-317500">
              <a:spcBef>
                <a:spcPts val="0"/>
              </a:spcBef>
              <a:buSzPts val="1400"/>
              <a:buChar char="-"/>
            </a:pPr>
            <a:r>
              <a:rPr lang="en-US" dirty="0"/>
              <a:t>This also allows users to move data between infrastructure providers, since they’re not tied to snapshot implementations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EE874A-1BE3-9D45-BA3F-0472D50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Restic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73EEC-96A6-CC4F-849F-3409DB5A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21" y="1600201"/>
            <a:ext cx="3359418" cy="40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3227DF-0C40-3347-B568-AA1AFE2A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F6D8-7724-B141-B174-4BF62EFD2B78}"/>
              </a:ext>
            </a:extLst>
          </p:cNvPr>
          <p:cNvSpPr txBox="1"/>
          <p:nvPr/>
        </p:nvSpPr>
        <p:spPr>
          <a:xfrm>
            <a:off x="462238" y="901021"/>
            <a:ext cx="6852962" cy="517064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457200" lvl="0" indent="-317500">
              <a:lnSpc>
                <a:spcPct val="150000"/>
              </a:lnSpc>
              <a:spcBef>
                <a:spcPts val="1100"/>
              </a:spcBef>
              <a:buSzPts val="1400"/>
              <a:buChar char="-"/>
            </a:pPr>
            <a:r>
              <a:rPr lang="en-US" dirty="0">
                <a:solidFill>
                  <a:schemeClr val="tx2"/>
                </a:solidFill>
              </a:rPr>
              <a:t>Custom binaries implementing specific 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interfaces</a:t>
            </a:r>
          </a:p>
          <a:p>
            <a:pPr marL="457200" lvl="0" indent="-317500">
              <a:lnSpc>
                <a:spcPct val="150000"/>
              </a:lnSpc>
              <a:buSzPts val="1400"/>
              <a:buChar char="-"/>
            </a:pPr>
            <a:r>
              <a:rPr lang="en-US" dirty="0">
                <a:solidFill>
                  <a:schemeClr val="tx2"/>
                </a:solidFill>
              </a:rPr>
              <a:t>Plugin source code lives outside of core 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source code and built independently</a:t>
            </a:r>
          </a:p>
          <a:p>
            <a:pPr marL="457200" lvl="0" indent="-317500">
              <a:lnSpc>
                <a:spcPct val="150000"/>
              </a:lnSpc>
              <a:buSzPts val="1400"/>
              <a:buChar char="-"/>
            </a:pPr>
            <a:r>
              <a:rPr lang="en-US" dirty="0">
                <a:solidFill>
                  <a:schemeClr val="tx2"/>
                </a:solidFill>
              </a:rPr>
              <a:t>Plugin binaries are placed alongside 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binaries on the server pod using </a:t>
            </a:r>
            <a:r>
              <a:rPr lang="en-US" dirty="0" err="1">
                <a:solidFill>
                  <a:schemeClr val="tx2"/>
                </a:solidFill>
              </a:rPr>
              <a:t>InitContainers</a:t>
            </a:r>
            <a:endParaRPr lang="en-US" dirty="0">
              <a:solidFill>
                <a:schemeClr val="tx2"/>
              </a:solidFill>
            </a:endParaRPr>
          </a:p>
          <a:p>
            <a:pPr marL="457200" lvl="0" indent="-317500">
              <a:lnSpc>
                <a:spcPct val="150000"/>
              </a:lnSpc>
              <a:buSzPts val="1400"/>
              <a:buChar char="-"/>
            </a:pP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 calls into these binaries to perform designated operations</a:t>
            </a:r>
          </a:p>
          <a:p>
            <a:pPr marL="457200" lvl="0" indent="-317500">
              <a:lnSpc>
                <a:spcPct val="150000"/>
              </a:lnSpc>
              <a:buSzPts val="1400"/>
              <a:buChar char="-"/>
            </a:pPr>
            <a:r>
              <a:rPr lang="en-US" dirty="0">
                <a:solidFill>
                  <a:schemeClr val="tx2"/>
                </a:solidFill>
              </a:rPr>
              <a:t>Operations performed by plugins depend on their kind</a:t>
            </a:r>
          </a:p>
          <a:p>
            <a:pPr marL="914400" lvl="1" indent="-304800">
              <a:lnSpc>
                <a:spcPct val="150000"/>
              </a:lnSpc>
              <a:buSzPts val="1200"/>
              <a:buChar char="-"/>
            </a:pPr>
            <a:r>
              <a:rPr lang="en-US" dirty="0" err="1">
                <a:solidFill>
                  <a:schemeClr val="tx2"/>
                </a:solidFill>
              </a:rPr>
              <a:t>ObjectStore</a:t>
            </a:r>
            <a:endParaRPr lang="en-US" dirty="0">
              <a:solidFill>
                <a:schemeClr val="tx2"/>
              </a:solidFill>
            </a:endParaRPr>
          </a:p>
          <a:p>
            <a:pPr marL="914400" lvl="1" indent="-304800">
              <a:lnSpc>
                <a:spcPct val="150000"/>
              </a:lnSpc>
              <a:buSzPts val="1200"/>
              <a:buChar char="-"/>
            </a:pPr>
            <a:r>
              <a:rPr lang="en-US" dirty="0" err="1">
                <a:solidFill>
                  <a:schemeClr val="tx2"/>
                </a:solidFill>
              </a:rPr>
              <a:t>VolumeSnapshotter</a:t>
            </a:r>
            <a:endParaRPr lang="en-US" dirty="0">
              <a:solidFill>
                <a:schemeClr val="tx2"/>
              </a:solidFill>
            </a:endParaRPr>
          </a:p>
          <a:p>
            <a:pPr marL="914400" lvl="1" indent="-304800">
              <a:lnSpc>
                <a:spcPct val="150000"/>
              </a:lnSpc>
              <a:buSzPts val="1200"/>
              <a:buChar char="-"/>
            </a:pPr>
            <a:r>
              <a:rPr lang="en-US" dirty="0" err="1">
                <a:solidFill>
                  <a:schemeClr val="tx2"/>
                </a:solidFill>
              </a:rPr>
              <a:t>BackupItemAction</a:t>
            </a:r>
            <a:endParaRPr lang="en-US" dirty="0">
              <a:solidFill>
                <a:schemeClr val="tx2"/>
              </a:solidFill>
            </a:endParaRPr>
          </a:p>
          <a:p>
            <a:pPr marL="914400" lvl="1" indent="-304800">
              <a:lnSpc>
                <a:spcPct val="150000"/>
              </a:lnSpc>
              <a:buSzPts val="1200"/>
              <a:buChar char="-"/>
            </a:pPr>
            <a:r>
              <a:rPr lang="en-US" dirty="0" err="1">
                <a:solidFill>
                  <a:schemeClr val="tx2"/>
                </a:solidFill>
              </a:rPr>
              <a:t>RestoreItemAction</a:t>
            </a:r>
            <a:endParaRPr lang="en-US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26385-9AC5-E144-BFC5-00AB9E01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445" y="998533"/>
            <a:ext cx="4830515" cy="3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6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55337-9229-EF4D-9E04-F5511252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D325F-C2C1-B043-986D-2FEC5EBAE8E7}"/>
              </a:ext>
            </a:extLst>
          </p:cNvPr>
          <p:cNvSpPr txBox="1"/>
          <p:nvPr/>
        </p:nvSpPr>
        <p:spPr>
          <a:xfrm>
            <a:off x="481590" y="1321978"/>
            <a:ext cx="7197483" cy="133882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Client CLI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- Running on </a:t>
            </a:r>
            <a:r>
              <a:rPr lang="en-US" dirty="0" err="1">
                <a:solidFill>
                  <a:schemeClr val="tx2"/>
                </a:solidFill>
              </a:rPr>
              <a:t>devops</a:t>
            </a:r>
            <a:r>
              <a:rPr lang="en-US" dirty="0">
                <a:solidFill>
                  <a:schemeClr val="tx2"/>
                </a:solidFill>
              </a:rPr>
              <a:t>/IT engineers laptop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Server</a:t>
            </a:r>
          </a:p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	- Running as an in-cluster pod in the “</a:t>
            </a:r>
            <a:r>
              <a:rPr lang="en-US" dirty="0" err="1">
                <a:solidFill>
                  <a:schemeClr val="tx2"/>
                </a:solidFill>
              </a:rPr>
              <a:t>velero</a:t>
            </a:r>
            <a:r>
              <a:rPr lang="en-US" dirty="0">
                <a:solidFill>
                  <a:schemeClr val="tx2"/>
                </a:solidFill>
              </a:rPr>
              <a:t>” namespace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FA468-9E65-764B-AE43-6A5A4373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90" y="3421907"/>
            <a:ext cx="11556226" cy="30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full-PPT-Light-2020-Final" id="{3F867A58-9BCA-454B-B6AE-98A0DF4E1125}" vid="{8D120D98-B9E5-4241-8B24-6DFF9F901EB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1583</TotalTime>
  <Words>803</Words>
  <Application>Microsoft Macintosh PowerPoint</Application>
  <PresentationFormat>Custom</PresentationFormat>
  <Paragraphs>121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Camphor Std</vt:lpstr>
      <vt:lpstr>Metropolis</vt:lpstr>
      <vt:lpstr>Metropolis Light</vt:lpstr>
      <vt:lpstr>Open Sans</vt:lpstr>
      <vt:lpstr>VMware_white_16x9</vt:lpstr>
      <vt:lpstr>Using velero for Kubernetes Backup/Restore</vt:lpstr>
      <vt:lpstr>What is Project Velero</vt:lpstr>
      <vt:lpstr>Velero Use Cases</vt:lpstr>
      <vt:lpstr>Velero Use Case Benefits</vt:lpstr>
      <vt:lpstr>Velero Features</vt:lpstr>
      <vt:lpstr>Features (cont.)</vt:lpstr>
      <vt:lpstr>Restic</vt:lpstr>
      <vt:lpstr>Plugins</vt:lpstr>
      <vt:lpstr>Core Components</vt:lpstr>
      <vt:lpstr>Commands</vt:lpstr>
      <vt:lpstr>Migration</vt:lpstr>
      <vt:lpstr>Demo</vt:lpstr>
      <vt:lpstr>Harbor</vt:lpstr>
      <vt:lpstr>Min.io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>Dave Mazur</dc:creator>
  <cp:lastModifiedBy>Amit Rathod</cp:lastModifiedBy>
  <cp:revision>27</cp:revision>
  <dcterms:created xsi:type="dcterms:W3CDTF">2021-01-20T20:36:34Z</dcterms:created>
  <dcterms:modified xsi:type="dcterms:W3CDTF">2021-06-10T03:49:00Z</dcterms:modified>
</cp:coreProperties>
</file>